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handoutMasterIdLst>
    <p:handoutMasterId r:id="rId41"/>
  </p:handoutMasterIdLst>
  <p:sldIdLst>
    <p:sldId id="388" r:id="rId4"/>
    <p:sldId id="256" r:id="rId5"/>
    <p:sldId id="373" r:id="rId6"/>
    <p:sldId id="390" r:id="rId7"/>
    <p:sldId id="374" r:id="rId8"/>
    <p:sldId id="375" r:id="rId9"/>
    <p:sldId id="376" r:id="rId10"/>
    <p:sldId id="391" r:id="rId11"/>
    <p:sldId id="377" r:id="rId12"/>
    <p:sldId id="378" r:id="rId13"/>
    <p:sldId id="379" r:id="rId14"/>
    <p:sldId id="389" r:id="rId15"/>
    <p:sldId id="334" r:id="rId16"/>
    <p:sldId id="315" r:id="rId17"/>
    <p:sldId id="335" r:id="rId18"/>
    <p:sldId id="336" r:id="rId19"/>
    <p:sldId id="337" r:id="rId20"/>
    <p:sldId id="338" r:id="rId21"/>
    <p:sldId id="339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3" r:id="rId37"/>
    <p:sldId id="347" r:id="rId38"/>
    <p:sldId id="348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1A72-6AE6-44C5-9945-26E8C9BFBFE9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F563-DF8F-440C-8FAC-A6379284C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=""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Legend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884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041746" cy="5855229"/>
          </a:xfrm>
        </p:spPr>
        <p:txBody>
          <a:bodyPr/>
          <a:lstStyle/>
          <a:p>
            <a:pPr algn="l"/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  <a:r>
              <a:rPr lang="en-US" sz="4000" b="1" dirty="0" smtClean="0"/>
              <a:t>Thank </a:t>
            </a:r>
            <a:r>
              <a:rPr lang="en-US" sz="4000" b="1" dirty="0"/>
              <a:t>you</a:t>
            </a:r>
            <a:r>
              <a:rPr lang="en-US" sz="4000" b="1" dirty="0" smtClean="0"/>
              <a:t>!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	</a:t>
            </a:r>
            <a:r>
              <a:rPr lang="en-US" sz="4000" b="1" dirty="0" smtClean="0"/>
              <a:t>Please </a:t>
            </a:r>
            <a:r>
              <a:rPr lang="en-US" sz="4000" b="1" dirty="0"/>
              <a:t>like &amp; subscribe our channel.</a:t>
            </a:r>
            <a:endParaRPr lang="en-IN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4" y="339509"/>
            <a:ext cx="2569742" cy="25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2581928" y="5567907"/>
            <a:ext cx="273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https://www.kharwal.com</a:t>
            </a:r>
            <a:endParaRPr lang="ko-KR" altLang="en-US" sz="16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20" y="844976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41668" y="844976"/>
            <a:ext cx="3348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Bar Plot </a:t>
            </a:r>
            <a:r>
              <a:rPr lang="en-US" sz="44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in</a:t>
            </a:r>
            <a:endParaRPr lang="en-IN" sz="44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5" y="5378539"/>
            <a:ext cx="1743075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134011"/>
          </a:xfrm>
        </p:spPr>
        <p:txBody>
          <a:bodyPr/>
          <a:lstStyle/>
          <a:p>
            <a:pPr algn="l"/>
            <a:r>
              <a:rPr lang="en-IN" sz="3200" dirty="0" smtClean="0"/>
              <a:t>Bar plots </a:t>
            </a:r>
            <a:r>
              <a:rPr lang="en-IN" sz="3200" dirty="0"/>
              <a:t>are used to display values associated with categorical data.</a:t>
            </a:r>
          </a:p>
          <a:p>
            <a:pPr algn="l"/>
            <a:endParaRPr lang="en-US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bar plots can be plotted horizontally or vertically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 smtClean="0"/>
          </a:p>
          <a:p>
            <a:pPr algn="l"/>
            <a:r>
              <a:rPr lang="en-IN" sz="3200" dirty="0" smtClean="0"/>
              <a:t> </a:t>
            </a:r>
            <a:r>
              <a:rPr lang="en-IN" sz="3200" dirty="0"/>
              <a:t>A bar </a:t>
            </a:r>
            <a:r>
              <a:rPr lang="en-IN" sz="3200" dirty="0" smtClean="0"/>
              <a:t>plot </a:t>
            </a:r>
            <a:r>
              <a:rPr lang="en-IN" sz="3200" dirty="0"/>
              <a:t>describes the comparisons between the discrete categories. </a:t>
            </a:r>
            <a:endParaRPr lang="en-IN" sz="3200" dirty="0" smtClean="0"/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77739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Syntax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183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013550"/>
          </a:xfrm>
        </p:spPr>
        <p:txBody>
          <a:bodyPr/>
          <a:lstStyle/>
          <a:p>
            <a:pPr algn="l"/>
            <a:r>
              <a:rPr lang="en-IN" sz="4000" dirty="0" smtClean="0"/>
              <a:t>	</a:t>
            </a:r>
            <a:r>
              <a:rPr lang="en-IN" sz="4000" dirty="0" err="1" smtClean="0"/>
              <a:t>plt.bar</a:t>
            </a:r>
            <a:r>
              <a:rPr lang="en-IN" sz="4000" dirty="0" smtClean="0"/>
              <a:t>(x</a:t>
            </a:r>
            <a:r>
              <a:rPr lang="en-IN" sz="4000" dirty="0"/>
              <a:t>, height, width, bottom, align)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The parameters to the function </a:t>
            </a:r>
            <a:r>
              <a:rPr lang="en-IN" sz="3200" dirty="0" smtClean="0"/>
              <a:t>are:</a:t>
            </a:r>
            <a:endParaRPr lang="en-IN" sz="3200" dirty="0"/>
          </a:p>
          <a:p>
            <a:pPr algn="l"/>
            <a:endParaRPr lang="en-IN" sz="3200" dirty="0"/>
          </a:p>
          <a:p>
            <a:pPr algn="l"/>
            <a:r>
              <a:rPr lang="en-IN" sz="3200" b="1" dirty="0" smtClean="0"/>
              <a:t>x:</a:t>
            </a:r>
            <a:r>
              <a:rPr lang="en-IN" sz="3200" b="1" dirty="0"/>
              <a:t> </a:t>
            </a:r>
            <a:r>
              <a:rPr lang="en-IN" sz="3200" dirty="0" smtClean="0"/>
              <a:t>sequence </a:t>
            </a:r>
            <a:r>
              <a:rPr lang="en-IN" sz="3200" dirty="0"/>
              <a:t>of scalars representing the x coordinates of the bars.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b="1" dirty="0"/>
              <a:t>Height: </a:t>
            </a:r>
            <a:r>
              <a:rPr lang="en-IN" sz="3200" dirty="0"/>
              <a:t>scalar or sequence of scalars representing the height(s) of the bars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  <a:p>
            <a:pPr algn="l"/>
            <a:r>
              <a:rPr lang="en-IN" sz="3200" b="1" dirty="0" smtClean="0"/>
              <a:t>Width: </a:t>
            </a:r>
            <a:r>
              <a:rPr lang="en-IN" sz="3200" dirty="0" smtClean="0"/>
              <a:t>The width can scalar </a:t>
            </a:r>
            <a:r>
              <a:rPr lang="en-IN" sz="3200" dirty="0"/>
              <a:t>or </a:t>
            </a:r>
            <a:r>
              <a:rPr lang="en-IN" sz="3200" dirty="0" smtClean="0"/>
              <a:t>array. It is optional</a:t>
            </a:r>
            <a:r>
              <a:rPr lang="en-IN" sz="3200" dirty="0"/>
              <a:t>. </a:t>
            </a:r>
            <a:r>
              <a:rPr lang="en-IN" sz="3200" dirty="0" smtClean="0"/>
              <a:t>By default width </a:t>
            </a:r>
            <a:r>
              <a:rPr lang="en-IN" sz="3200" dirty="0"/>
              <a:t>of the </a:t>
            </a:r>
            <a:r>
              <a:rPr lang="en-IN" sz="3200" dirty="0" smtClean="0"/>
              <a:t>bar is 0.8</a:t>
            </a:r>
            <a:endParaRPr lang="en-IN" sz="3200" dirty="0"/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193853"/>
          </a:xfrm>
        </p:spPr>
        <p:txBody>
          <a:bodyPr/>
          <a:lstStyle/>
          <a:p>
            <a:pPr algn="l"/>
            <a:r>
              <a:rPr lang="en-IN" sz="3200" b="1" dirty="0" smtClean="0"/>
              <a:t>Bottom: </a:t>
            </a:r>
            <a:r>
              <a:rPr lang="en-IN" sz="3200" dirty="0" smtClean="0"/>
              <a:t>The bottom can be scalar or array, it is also </a:t>
            </a:r>
            <a:r>
              <a:rPr lang="en-IN" sz="3200" dirty="0"/>
              <a:t>optional. </a:t>
            </a:r>
            <a:r>
              <a:rPr lang="en-IN" sz="3200" dirty="0" smtClean="0"/>
              <a:t>The default value is None.</a:t>
            </a:r>
          </a:p>
          <a:p>
            <a:pPr algn="l"/>
            <a:endParaRPr lang="en-US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b="1" dirty="0" smtClean="0"/>
              <a:t>Align:</a:t>
            </a:r>
            <a:r>
              <a:rPr lang="en-IN" sz="3200" dirty="0" smtClean="0"/>
              <a:t> The align value can be centre or edge. It is optional. The default value is centre.</a:t>
            </a:r>
            <a:endParaRPr lang="en-IN" sz="3200" dirty="0"/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60996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Horizontal Bar Plot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2004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1721111"/>
          </a:xfrm>
        </p:spPr>
        <p:txBody>
          <a:bodyPr/>
          <a:lstStyle/>
          <a:p>
            <a:pPr algn="l"/>
            <a:r>
              <a:rPr lang="en-IN" sz="3200" dirty="0" smtClean="0"/>
              <a:t>We </a:t>
            </a:r>
            <a:r>
              <a:rPr lang="en-IN" sz="3200" dirty="0"/>
              <a:t>can show the exact same chart horizontally using </a:t>
            </a:r>
            <a:r>
              <a:rPr lang="en-IN" sz="3200" dirty="0" err="1"/>
              <a:t>plt.barh</a:t>
            </a:r>
            <a:r>
              <a:rPr lang="en-IN" sz="3200" dirty="0"/>
              <a:t>()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723546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5710</TotalTime>
  <Words>663</Words>
  <Application>Microsoft Office PowerPoint</Application>
  <PresentationFormat>Widescreen</PresentationFormat>
  <Paragraphs>144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349</cp:revision>
  <dcterms:created xsi:type="dcterms:W3CDTF">2018-04-24T17:14:44Z</dcterms:created>
  <dcterms:modified xsi:type="dcterms:W3CDTF">2020-10-09T18:28:25Z</dcterms:modified>
</cp:coreProperties>
</file>